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46" r:id="rId3"/>
    <p:sldId id="328" r:id="rId4"/>
    <p:sldId id="329" r:id="rId5"/>
    <p:sldId id="330" r:id="rId6"/>
    <p:sldId id="347" r:id="rId7"/>
    <p:sldId id="313" r:id="rId8"/>
    <p:sldId id="260" r:id="rId9"/>
    <p:sldId id="261" r:id="rId10"/>
    <p:sldId id="326" r:id="rId11"/>
    <p:sldId id="262" r:id="rId12"/>
    <p:sldId id="263" r:id="rId13"/>
    <p:sldId id="32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324" r:id="rId35"/>
    <p:sldId id="284" r:id="rId36"/>
    <p:sldId id="285" r:id="rId37"/>
    <p:sldId id="331" r:id="rId38"/>
    <p:sldId id="325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5" r:id="rId50"/>
    <p:sldId id="344" r:id="rId51"/>
    <p:sldId id="342" r:id="rId52"/>
    <p:sldId id="343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376" y="52"/>
      </p:cViewPr>
      <p:guideLst>
        <p:guide orient="horz" pos="2205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22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84263-FFC8-4D39-B217-FC4C287FF10A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AB549-3630-422C-863C-EB3937B48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3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B549-3630-422C-863C-EB3937B487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64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B549-3630-422C-863C-EB3937B487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B549-3630-422C-863C-EB3937B487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4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B549-3630-422C-863C-EB3937B487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6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5198-1C90-4E98-BD53-484094C51D51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0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5FEA-0E35-4933-BCA4-D60DE3CD8288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78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511-F171-4819-9074-B459067563C2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26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47AB-1E12-4A8A-9391-9535048E33CA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9907-9997-4279-A7A3-E8BDAE35C217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391D-758D-4CBF-982A-CAB6555AC13A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2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892F-D256-4FF2-A9F7-62389021B1D4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1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5563-722B-4718-BC4A-77949A48C518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1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75BF9-B615-42D5-8F25-FBAA72D6D783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28596" y="214290"/>
            <a:ext cx="8429684" cy="928694"/>
            <a:chOff x="428596" y="214290"/>
            <a:chExt cx="8429684" cy="928694"/>
          </a:xfrm>
        </p:grpSpPr>
        <p:grpSp>
          <p:nvGrpSpPr>
            <p:cNvPr id="6" name="组合 5"/>
            <p:cNvGrpSpPr/>
            <p:nvPr/>
          </p:nvGrpSpPr>
          <p:grpSpPr>
            <a:xfrm>
              <a:off x="5000628" y="214290"/>
              <a:ext cx="3857652" cy="806829"/>
              <a:chOff x="4714876" y="214290"/>
              <a:chExt cx="3857652" cy="806829"/>
            </a:xfrm>
          </p:grpSpPr>
          <p:pic>
            <p:nvPicPr>
              <p:cNvPr id="9" name="图片 8" descr="logo.gif"/>
              <p:cNvPicPr>
                <a:picLocks noChangeAspect="1"/>
              </p:cNvPicPr>
              <p:nvPr/>
            </p:nvPicPr>
            <p:blipFill>
              <a:blip r:embed="rId2"/>
              <a:srcRect l="46154" r="7692"/>
              <a:stretch>
                <a:fillRect/>
              </a:stretch>
            </p:blipFill>
            <p:spPr>
              <a:xfrm>
                <a:off x="7715272" y="214290"/>
                <a:ext cx="857256" cy="806829"/>
              </a:xfrm>
              <a:prstGeom prst="rect">
                <a:avLst/>
              </a:prstGeom>
            </p:spPr>
          </p:pic>
          <p:sp>
            <p:nvSpPr>
              <p:cNvPr id="10" name="TextBox 5"/>
              <p:cNvSpPr txBox="1"/>
              <p:nvPr/>
            </p:nvSpPr>
            <p:spPr>
              <a:xfrm>
                <a:off x="4714876" y="428604"/>
                <a:ext cx="3044423" cy="327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30" b="1" dirty="0" smtClean="0">
                    <a:latin typeface="黑体" pitchFamily="49" charset="-122"/>
                    <a:ea typeface="黑体" pitchFamily="49" charset="-122"/>
                  </a:rPr>
                  <a:t>东南大学 毫米波国家重点实验室</a:t>
                </a:r>
                <a:endParaRPr lang="zh-CN" altLang="en-US" sz="1530" b="1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724582" y="714356"/>
                <a:ext cx="300755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3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Times New Roman" pitchFamily="18" charset="0"/>
                  </a:rPr>
                  <a:t>State Key </a:t>
                </a:r>
                <a:r>
                  <a:rPr lang="en-US" altLang="zh-CN" sz="135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Times New Roman" pitchFamily="18" charset="0"/>
                  </a:rPr>
                  <a:t>Laboratory </a:t>
                </a:r>
                <a:r>
                  <a:rPr lang="en-US" altLang="zh-CN" sz="13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Times New Roman" pitchFamily="18" charset="0"/>
                  </a:rPr>
                  <a:t>of Millimeter Waves</a:t>
                </a: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428596" y="1071546"/>
              <a:ext cx="8286808" cy="71438"/>
            </a:xfrm>
            <a:prstGeom prst="rect">
              <a:avLst/>
            </a:prstGeom>
            <a:gradFill>
              <a:gsLst>
                <a:gs pos="76000">
                  <a:schemeClr val="accent1"/>
                </a:gs>
                <a:gs pos="65000">
                  <a:schemeClr val="accent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剪去单角的矩形 7"/>
            <p:cNvSpPr/>
            <p:nvPr/>
          </p:nvSpPr>
          <p:spPr>
            <a:xfrm>
              <a:off x="428596" y="928670"/>
              <a:ext cx="3357586" cy="142876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27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DACB-96D3-489C-922E-27AE99B775EB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9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1EAB-FAA3-4F67-9223-B62B409BBBFD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7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ADFD1-38FD-416C-8673-F32CD3572DCC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19B57-B740-4898-96D0-33FB2EB3D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4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9.jp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8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23" Type="http://schemas.openxmlformats.org/officeDocument/2006/relationships/image" Target="../media/image19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3.wmf"/><Relationship Id="rId3" Type="http://schemas.openxmlformats.org/officeDocument/2006/relationships/image" Target="../media/image35.jpg"/><Relationship Id="rId7" Type="http://schemas.openxmlformats.org/officeDocument/2006/relationships/image" Target="../media/image28.wmf"/><Relationship Id="rId12" Type="http://schemas.openxmlformats.org/officeDocument/2006/relationships/image" Target="../media/image36.jpg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wmf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21.bin"/><Relationship Id="rId19" Type="http://schemas.openxmlformats.org/officeDocument/2006/relationships/oleObject" Target="../embeddings/oleObject25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9.wmf"/><Relationship Id="rId14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8598" y="371460"/>
            <a:ext cx="5462611" cy="914400"/>
            <a:chOff x="609587" y="571480"/>
            <a:chExt cx="5462611" cy="914400"/>
          </a:xfrm>
        </p:grpSpPr>
        <p:pic>
          <p:nvPicPr>
            <p:cNvPr id="6" name="图片 5" descr="logo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87" y="571480"/>
              <a:ext cx="2105025" cy="914400"/>
            </a:xfrm>
            <a:prstGeom prst="rect">
              <a:avLst/>
            </a:prstGeom>
          </p:spPr>
        </p:pic>
        <p:sp>
          <p:nvSpPr>
            <p:cNvPr id="7" name="TextBox 5"/>
            <p:cNvSpPr txBox="1"/>
            <p:nvPr/>
          </p:nvSpPr>
          <p:spPr>
            <a:xfrm>
              <a:off x="2500298" y="785794"/>
              <a:ext cx="3555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itchFamily="49" charset="-122"/>
                  <a:ea typeface="黑体" pitchFamily="49" charset="-122"/>
                </a:rPr>
                <a:t>东南大学 毫米波国家重点实验室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510004" y="1071546"/>
              <a:ext cx="35621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姚体" pitchFamily="2" charset="-122"/>
                  <a:ea typeface="方正姚体" pitchFamily="2" charset="-122"/>
                  <a:cs typeface="Times New Roman" pitchFamily="18" charset="0"/>
                </a:rPr>
                <a:t>State Key Laboratory of Millimeter Waves</a:t>
              </a:r>
            </a:p>
          </p:txBody>
        </p:sp>
      </p:grp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0784" y="2503186"/>
            <a:ext cx="7813782" cy="2286326"/>
          </a:xfrm>
        </p:spPr>
        <p:txBody>
          <a:bodyPr>
            <a:noAutofit/>
            <a:sp3d prstMaterial="softEdge"/>
          </a:bodyPr>
          <a:lstStyle/>
          <a:p>
            <a:pPr algn="ctr">
              <a:defRPr/>
            </a:pPr>
            <a:r>
              <a:rPr lang="zh-CN" altLang="en-US" sz="48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综合课程</a:t>
            </a:r>
            <a:r>
              <a:rPr lang="zh-CN" altLang="en-US" sz="48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设计</a:t>
            </a:r>
            <a:r>
              <a:rPr lang="en-US" altLang="zh-CN" sz="48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/>
            </a:r>
            <a:br>
              <a:rPr lang="en-US" altLang="zh-CN" sz="48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</a:br>
            <a:r>
              <a:rPr lang="en-US" altLang="zh-CN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3600" dirty="0" smtClean="0">
                <a:latin typeface="Times New Roman" pitchFamily="18" charset="0"/>
                <a:cs typeface="Times New Roman" pitchFamily="18" charset="0"/>
              </a:rPr>
              <a:t>第三讲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AWR Microwave Office</a:t>
            </a:r>
            <a:r>
              <a:rPr lang="zh-CN" altLang="en-US" sz="3600" dirty="0" smtClean="0">
                <a:latin typeface="Times New Roman" pitchFamily="18" charset="0"/>
                <a:cs typeface="Times New Roman" pitchFamily="18" charset="0"/>
              </a:rPr>
              <a:t>的使用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171004" y="6082618"/>
            <a:ext cx="4856162" cy="731838"/>
          </a:xfrm>
        </p:spPr>
        <p:txBody>
          <a:bodyPr/>
          <a:lstStyle/>
          <a:p>
            <a:pPr marL="0" indent="0" algn="ctr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zh-CN" sz="2000" b="1" dirty="0" smtClean="0">
                <a:latin typeface="Times New Roman" pitchFamily="18" charset="0"/>
              </a:rPr>
              <a:t>2020</a:t>
            </a:r>
            <a:r>
              <a:rPr lang="zh-CN" altLang="en-US" sz="2000" b="1" dirty="0" smtClean="0">
                <a:latin typeface="Times New Roman" pitchFamily="18" charset="0"/>
              </a:rPr>
              <a:t>年 </a:t>
            </a:r>
            <a:r>
              <a:rPr lang="en-US" altLang="zh-CN" sz="2000" b="1" dirty="0" smtClean="0">
                <a:latin typeface="Times New Roman" pitchFamily="18" charset="0"/>
              </a:rPr>
              <a:t>3</a:t>
            </a:r>
            <a:r>
              <a:rPr lang="zh-CN" altLang="en-US" sz="2000" b="1" dirty="0" smtClean="0">
                <a:latin typeface="Times New Roman" pitchFamily="18" charset="0"/>
              </a:rPr>
              <a:t>月</a:t>
            </a:r>
            <a:r>
              <a:rPr lang="en-US" altLang="zh-CN" sz="2000" b="1" dirty="0" smtClean="0">
                <a:latin typeface="Times New Roman" pitchFamily="18" charset="0"/>
              </a:rPr>
              <a:t>11</a:t>
            </a:r>
            <a:r>
              <a:rPr lang="zh-CN" altLang="en-US" sz="2000" b="1" dirty="0" smtClean="0">
                <a:latin typeface="Times New Roman" pitchFamily="18" charset="0"/>
              </a:rPr>
              <a:t>日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04768" y="3167390"/>
            <a:ext cx="32223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S</a:t>
            </a:r>
            <a:r>
              <a:rPr lang="zh-CN" altLang="en-US" sz="2800" dirty="0" smtClean="0"/>
              <a:t>参数仿真的关键点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2207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16" y="1669775"/>
            <a:ext cx="6401753" cy="2816499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21970" y="1383982"/>
            <a:ext cx="1615440" cy="903013"/>
            <a:chOff x="293370" y="1532572"/>
            <a:chExt cx="4076700" cy="262128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" y="1532572"/>
              <a:ext cx="4076700" cy="40957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230" y="1915477"/>
              <a:ext cx="409575" cy="2238375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30" y="2691890"/>
            <a:ext cx="1927860" cy="202298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329690" y="4916721"/>
            <a:ext cx="742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/>
              <a:t>介质</a:t>
            </a:r>
            <a:r>
              <a:rPr lang="zh-CN" altLang="en-US" sz="2800" dirty="0" smtClean="0"/>
              <a:t>板材参数的定义</a:t>
            </a:r>
            <a:endParaRPr lang="en-US" altLang="zh-CN" sz="2800" dirty="0" smtClean="0"/>
          </a:p>
        </p:txBody>
      </p:sp>
      <p:sp>
        <p:nvSpPr>
          <p:cNvPr id="30" name="椭圆 29"/>
          <p:cNvSpPr/>
          <p:nvPr/>
        </p:nvSpPr>
        <p:spPr>
          <a:xfrm>
            <a:off x="1543050" y="3794760"/>
            <a:ext cx="2148840" cy="109910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07917" y="5439941"/>
            <a:ext cx="742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端口的定义</a:t>
            </a:r>
            <a:endParaRPr lang="en-US" altLang="zh-CN" sz="2800" dirty="0" smtClean="0"/>
          </a:p>
        </p:txBody>
      </p:sp>
      <p:sp>
        <p:nvSpPr>
          <p:cNvPr id="32" name="文本框 31"/>
          <p:cNvSpPr txBox="1"/>
          <p:nvPr/>
        </p:nvSpPr>
        <p:spPr>
          <a:xfrm>
            <a:off x="1329689" y="5963161"/>
            <a:ext cx="742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电路版图中不连续性元件的添加</a:t>
            </a:r>
            <a:endParaRPr lang="en-US" altLang="zh-CN" sz="2800" dirty="0" smtClean="0"/>
          </a:p>
        </p:txBody>
      </p:sp>
      <p:sp>
        <p:nvSpPr>
          <p:cNvPr id="33" name="椭圆 32"/>
          <p:cNvSpPr/>
          <p:nvPr/>
        </p:nvSpPr>
        <p:spPr>
          <a:xfrm>
            <a:off x="1756816" y="1669775"/>
            <a:ext cx="856844" cy="10221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178446" y="2187421"/>
            <a:ext cx="856844" cy="102211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238828" y="2001245"/>
            <a:ext cx="1314450" cy="107677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40" y="1723727"/>
            <a:ext cx="6829425" cy="309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乘号 36"/>
          <p:cNvSpPr/>
          <p:nvPr/>
        </p:nvSpPr>
        <p:spPr>
          <a:xfrm>
            <a:off x="5920740" y="3653346"/>
            <a:ext cx="1051966" cy="11660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3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1963101"/>
            <a:ext cx="2628900" cy="2181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7" y="2086927"/>
            <a:ext cx="2905125" cy="1933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8139" y="1379731"/>
            <a:ext cx="742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微带线的不连续性举例</a:t>
            </a:r>
            <a:endParaRPr lang="en-US" altLang="zh-CN" sz="28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9" y="5005346"/>
            <a:ext cx="4000500" cy="369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557334"/>
            <a:ext cx="1960245" cy="187394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0" y="2354580"/>
            <a:ext cx="584339" cy="149733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55180" y="2086927"/>
            <a:ext cx="720090" cy="96678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38350" y="4441486"/>
            <a:ext cx="584339" cy="149733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987738" y="4398577"/>
            <a:ext cx="720090" cy="96678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04768" y="3167390"/>
            <a:ext cx="452861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Microwave Office</a:t>
            </a:r>
            <a:r>
              <a:rPr lang="zh-CN" altLang="en-US" sz="2800" dirty="0" smtClean="0"/>
              <a:t>软件的使用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8579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32840"/>
            <a:ext cx="8293100" cy="49308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3400" y="1260150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>
                <a:solidFill>
                  <a:srgbClr val="FF0000"/>
                </a:solidFill>
              </a:rPr>
              <a:t>菜单栏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0200" y="5602566"/>
            <a:ext cx="356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项目、元件浏览器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06365" y="3836648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工作区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46320"/>
            <a:ext cx="8435340" cy="50154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6770" y="3077512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保存项目并命名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42900" y="3018941"/>
            <a:ext cx="1582420" cy="4943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" y="1515335"/>
            <a:ext cx="8309610" cy="494065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228849" y="1897379"/>
            <a:ext cx="1679575" cy="470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1024" y="3359571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设置项目参数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2" y="1840231"/>
            <a:ext cx="8166876" cy="485578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623309" y="3337559"/>
            <a:ext cx="628651" cy="12573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79950" y="3704599"/>
            <a:ext cx="33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设置项目仿真频率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1552708"/>
            <a:ext cx="8035290" cy="477755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446019" y="2308859"/>
            <a:ext cx="1679575" cy="470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58589" y="2517782"/>
            <a:ext cx="3779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添加原理图，并命名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0" y="1385945"/>
            <a:ext cx="8666700" cy="515296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2399" y="5924395"/>
            <a:ext cx="979171" cy="470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65395" y="4148159"/>
            <a:ext cx="37795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定义介质板材料参数：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263525">
              <a:buSzPct val="80000"/>
            </a:pPr>
            <a:r>
              <a:rPr lang="en-US" altLang="zh-CN" sz="2800" dirty="0" err="1" smtClean="0">
                <a:solidFill>
                  <a:srgbClr val="FF0000"/>
                </a:solidFill>
              </a:rPr>
              <a:t>Er</a:t>
            </a:r>
            <a:r>
              <a:rPr lang="en-US" altLang="zh-CN" sz="2800" dirty="0" smtClean="0">
                <a:solidFill>
                  <a:srgbClr val="FF0000"/>
                </a:solidFill>
              </a:rPr>
              <a:t>=4.5</a:t>
            </a:r>
          </a:p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H=0.8 mm</a:t>
            </a:r>
          </a:p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T=0.035 mm</a:t>
            </a:r>
          </a:p>
          <a:p>
            <a:pPr marL="263525">
              <a:buSzPct val="80000"/>
            </a:pPr>
            <a:r>
              <a:rPr lang="en-US" altLang="zh-CN" sz="2800" dirty="0" err="1" smtClean="0">
                <a:solidFill>
                  <a:srgbClr val="FF0000"/>
                </a:solidFill>
              </a:rPr>
              <a:t>Tand</a:t>
            </a:r>
            <a:r>
              <a:rPr lang="en-US" altLang="zh-CN" sz="2800" dirty="0" smtClean="0">
                <a:solidFill>
                  <a:srgbClr val="FF0000"/>
                </a:solidFill>
              </a:rPr>
              <a:t>=0.02</a:t>
            </a:r>
          </a:p>
        </p:txBody>
      </p:sp>
      <p:sp>
        <p:nvSpPr>
          <p:cNvPr id="7" name="椭圆 6"/>
          <p:cNvSpPr/>
          <p:nvPr/>
        </p:nvSpPr>
        <p:spPr>
          <a:xfrm>
            <a:off x="691514" y="3184637"/>
            <a:ext cx="979171" cy="470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6289" y="4222628"/>
            <a:ext cx="979171" cy="470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200662" y="5518800"/>
            <a:ext cx="70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22399" y="2991394"/>
            <a:ext cx="70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31570" y="4575536"/>
            <a:ext cx="70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85874" y="3776071"/>
            <a:ext cx="3779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将图标拽入工作区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84" y="1474175"/>
            <a:ext cx="5082285" cy="47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65939" y="344617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回顾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9311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1" y="1635760"/>
            <a:ext cx="8110367" cy="482218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44011" y="2684148"/>
            <a:ext cx="1679575" cy="356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58639" y="4910170"/>
            <a:ext cx="3779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添加两段微带线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4010" y="3322011"/>
            <a:ext cx="1679575" cy="356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542231" y="4370399"/>
            <a:ext cx="949509" cy="356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16985" y="2535264"/>
            <a:ext cx="689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16985" y="3298542"/>
            <a:ext cx="689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95998" y="4616635"/>
            <a:ext cx="689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44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" y="1477789"/>
            <a:ext cx="7898130" cy="46959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98635" y="5650568"/>
            <a:ext cx="491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添加一段终端开路的微带线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30751" y="4827599"/>
            <a:ext cx="949509" cy="356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4" y="1463993"/>
            <a:ext cx="8535432" cy="507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9279" y="2977218"/>
            <a:ext cx="474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添加不连续性元件，</a:t>
            </a:r>
            <a:r>
              <a:rPr lang="en-US" altLang="zh-CN" sz="2800" dirty="0" smtClean="0">
                <a:solidFill>
                  <a:srgbClr val="FF0000"/>
                </a:solidFill>
              </a:rPr>
              <a:t>T</a:t>
            </a:r>
            <a:r>
              <a:rPr lang="zh-CN" altLang="en-US" sz="2800" dirty="0" smtClean="0">
                <a:solidFill>
                  <a:srgbClr val="FF0000"/>
                </a:solidFill>
              </a:rPr>
              <a:t>型结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9291" y="3143584"/>
            <a:ext cx="949509" cy="356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60391" y="5044774"/>
            <a:ext cx="949509" cy="540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92768" y="3060401"/>
            <a:ext cx="66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3868" y="5152868"/>
            <a:ext cx="66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163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1" y="1544320"/>
            <a:ext cx="8552518" cy="50850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3579" y="3165506"/>
            <a:ext cx="474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添加两个端口并连线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5900" y="4210384"/>
            <a:ext cx="949509" cy="540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95" y="1466696"/>
            <a:ext cx="5615483" cy="525478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077210" y="2122504"/>
            <a:ext cx="949509" cy="540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66057" y="2865084"/>
            <a:ext cx="474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定义端口阻抗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1" y="1595818"/>
            <a:ext cx="8313718" cy="494309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634967" y="1836754"/>
            <a:ext cx="1837690" cy="540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72657" y="2617722"/>
            <a:ext cx="4744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800" dirty="0" smtClean="0">
                <a:solidFill>
                  <a:srgbClr val="FF0000"/>
                </a:solidFill>
              </a:rPr>
              <a:t>TXLINE</a:t>
            </a:r>
            <a:r>
              <a:rPr lang="zh-CN" altLang="en-US" sz="2800" dirty="0" smtClean="0">
                <a:solidFill>
                  <a:srgbClr val="FF0000"/>
                </a:solidFill>
              </a:rPr>
              <a:t>计算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微带线尺寸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1" y="1707207"/>
            <a:ext cx="7654122" cy="452341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968500" y="2731770"/>
            <a:ext cx="3632200" cy="971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20524" y="3180100"/>
            <a:ext cx="70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椭圆 5"/>
          <p:cNvSpPr/>
          <p:nvPr/>
        </p:nvSpPr>
        <p:spPr>
          <a:xfrm>
            <a:off x="942742" y="3849350"/>
            <a:ext cx="3632200" cy="971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92190" y="4538345"/>
            <a:ext cx="1097280" cy="971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9624" y="4098935"/>
            <a:ext cx="70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6412" y="5024120"/>
            <a:ext cx="70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8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673944"/>
            <a:ext cx="7875270" cy="46824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7715" y="2860060"/>
            <a:ext cx="446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将微带线尺寸更新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1542519"/>
            <a:ext cx="8263890" cy="491346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74370" y="3819854"/>
            <a:ext cx="1097280" cy="3587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34796" y="2772410"/>
            <a:ext cx="404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设置仿真数据输出方式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5520" y="2863524"/>
            <a:ext cx="1097280" cy="7826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" y="1497109"/>
            <a:ext cx="8321040" cy="494744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77240" y="3794760"/>
            <a:ext cx="2731770" cy="534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66820" y="3233340"/>
            <a:ext cx="4046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设置仿真参数，输出数据曲线等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508760"/>
            <a:ext cx="5734050" cy="4572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638550" y="2602106"/>
            <a:ext cx="1344930" cy="534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143500" y="2023110"/>
            <a:ext cx="2057400" cy="2594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97630" y="5130241"/>
            <a:ext cx="514350" cy="534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27239" y="4565897"/>
            <a:ext cx="243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输出</a:t>
            </a:r>
            <a:r>
              <a:rPr lang="en-US" altLang="zh-CN" sz="2800" dirty="0" smtClean="0">
                <a:solidFill>
                  <a:srgbClr val="FF0000"/>
                </a:solidFill>
              </a:rPr>
              <a:t>S21</a:t>
            </a:r>
            <a:r>
              <a:rPr lang="zh-CN" altLang="en-US" sz="2800" dirty="0" smtClean="0">
                <a:solidFill>
                  <a:srgbClr val="FF0000"/>
                </a:solidFill>
              </a:rPr>
              <a:t>曲线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9" y="1671695"/>
            <a:ext cx="8186101" cy="4867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3910" y="4551990"/>
            <a:ext cx="404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开始仿真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35050" y="4187447"/>
            <a:ext cx="2731770" cy="534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5F74-F77A-4A3B-A3EE-B71078FA7DDA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6" r="1"/>
          <a:stretch/>
        </p:blipFill>
        <p:spPr>
          <a:xfrm>
            <a:off x="4605745" y="4045176"/>
            <a:ext cx="3344991" cy="1874382"/>
          </a:xfrm>
          <a:prstGeom prst="rect">
            <a:avLst/>
          </a:prstGeom>
        </p:spPr>
      </p:pic>
      <p:pic>
        <p:nvPicPr>
          <p:cNvPr id="4" name="Picture 4" descr="M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25" y="3865797"/>
            <a:ext cx="280828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9575" y="2453989"/>
            <a:ext cx="7292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微带线的结构</a:t>
            </a:r>
            <a:r>
              <a:rPr lang="zh-CN" altLang="en-US" sz="2400" dirty="0" smtClean="0">
                <a:solidFill>
                  <a:srgbClr val="000000"/>
                </a:solidFill>
              </a:rPr>
              <a:t>：厚度</a:t>
            </a:r>
            <a:r>
              <a:rPr lang="zh-CN" altLang="en-US" sz="2400" dirty="0">
                <a:solidFill>
                  <a:srgbClr val="000000"/>
                </a:solidFill>
              </a:rPr>
              <a:t>为</a:t>
            </a:r>
            <a:r>
              <a:rPr lang="en-US" altLang="zh-CN" sz="2400" dirty="0">
                <a:solidFill>
                  <a:srgbClr val="000000"/>
                </a:solidFill>
              </a:rPr>
              <a:t>H</a:t>
            </a:r>
            <a:r>
              <a:rPr lang="zh-CN" altLang="en-US" sz="2400" dirty="0">
                <a:solidFill>
                  <a:srgbClr val="000000"/>
                </a:solidFill>
              </a:rPr>
              <a:t>的介质基片上制作宽度为</a:t>
            </a:r>
            <a:r>
              <a:rPr lang="en-US" altLang="zh-CN" sz="2400" dirty="0">
                <a:solidFill>
                  <a:srgbClr val="000000"/>
                </a:solidFill>
              </a:rPr>
              <a:t>W</a:t>
            </a:r>
            <a:r>
              <a:rPr lang="zh-CN" altLang="en-US" sz="2400" dirty="0">
                <a:solidFill>
                  <a:srgbClr val="000000"/>
                </a:solidFill>
              </a:rPr>
              <a:t>、厚度为</a:t>
            </a:r>
            <a:r>
              <a:rPr lang="en-US" altLang="zh-CN" sz="2400" dirty="0">
                <a:solidFill>
                  <a:srgbClr val="000000"/>
                </a:solidFill>
              </a:rPr>
              <a:t>T</a:t>
            </a:r>
            <a:r>
              <a:rPr lang="zh-CN" altLang="en-US" sz="2400" dirty="0">
                <a:solidFill>
                  <a:srgbClr val="000000"/>
                </a:solidFill>
              </a:rPr>
              <a:t>、长度为</a:t>
            </a:r>
            <a:r>
              <a:rPr lang="en-US" altLang="zh-CN" sz="2400" dirty="0">
                <a:solidFill>
                  <a:srgbClr val="000000"/>
                </a:solidFill>
              </a:rPr>
              <a:t>L</a:t>
            </a:r>
            <a:r>
              <a:rPr lang="zh-CN" altLang="en-US" sz="2400" dirty="0">
                <a:solidFill>
                  <a:srgbClr val="000000"/>
                </a:solidFill>
              </a:rPr>
              <a:t>的导体带</a:t>
            </a:r>
            <a:r>
              <a:rPr lang="zh-CN" altLang="en-US" sz="2400" dirty="0" smtClean="0">
                <a:solidFill>
                  <a:srgbClr val="000000"/>
                </a:solidFill>
              </a:rPr>
              <a:t>；基片有接地板</a:t>
            </a:r>
            <a:r>
              <a:rPr lang="zh-CN" altLang="en-US" sz="2400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30427" y="1640364"/>
            <a:ext cx="1555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zh-CN" altLang="en-US" sz="2800" dirty="0" smtClean="0"/>
              <a:t>微带线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378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524433"/>
            <a:ext cx="8126730" cy="48319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41390" y="4209090"/>
            <a:ext cx="404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仿真结果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44821"/>
            <a:ext cx="8092440" cy="4811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9950" y="4300530"/>
            <a:ext cx="250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输出</a:t>
            </a:r>
            <a:r>
              <a:rPr lang="en-US" altLang="zh-CN" sz="2800" dirty="0" smtClean="0">
                <a:solidFill>
                  <a:srgbClr val="FF0000"/>
                </a:solidFill>
              </a:rPr>
              <a:t>S11</a:t>
            </a:r>
            <a:r>
              <a:rPr lang="zh-CN" altLang="en-US" sz="2800" dirty="0" smtClean="0">
                <a:solidFill>
                  <a:srgbClr val="FF0000"/>
                </a:solidFill>
              </a:rPr>
              <a:t>曲线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92700" y="2610107"/>
            <a:ext cx="1582420" cy="16904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3" y="1612265"/>
            <a:ext cx="7979007" cy="47440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9850" y="4643430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添加标记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904230" y="4607703"/>
            <a:ext cx="1582420" cy="4943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1517637"/>
            <a:ext cx="8138160" cy="4838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5320" y="4142740"/>
            <a:ext cx="3652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约有</a:t>
            </a:r>
            <a:r>
              <a:rPr lang="en-US" altLang="zh-CN" sz="2800" dirty="0" smtClean="0">
                <a:solidFill>
                  <a:srgbClr val="FF0000"/>
                </a:solidFill>
              </a:rPr>
              <a:t>1/1000</a:t>
            </a:r>
            <a:r>
              <a:rPr lang="zh-CN" altLang="en-US" sz="2800" dirty="0" smtClean="0">
                <a:solidFill>
                  <a:srgbClr val="FF0000"/>
                </a:solidFill>
              </a:rPr>
              <a:t>的能量从</a:t>
            </a: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端口传送到</a:t>
            </a: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</a:rPr>
              <a:t>端口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36553" y="35515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对电路参数进行动态调整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4739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1506137"/>
            <a:ext cx="8464550" cy="50327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45735" y="2341299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进行动态调整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543800" y="1807353"/>
            <a:ext cx="514350" cy="4943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92140" y="5063490"/>
            <a:ext cx="1703069" cy="8767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88740" y="5194190"/>
            <a:ext cx="1963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选择要调整的参数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18107" y="2040083"/>
            <a:ext cx="68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03757" y="5363467"/>
            <a:ext cx="68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655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585798"/>
            <a:ext cx="8330570" cy="495311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091690" y="2789253"/>
            <a:ext cx="1703069" cy="26628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99920" y="5402244"/>
            <a:ext cx="2306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>
                <a:solidFill>
                  <a:srgbClr val="FF0000"/>
                </a:solidFill>
              </a:rPr>
              <a:t>设置参数调整的范围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9851" y="1229421"/>
            <a:ext cx="767549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课堂练习：</a:t>
            </a:r>
            <a:endParaRPr lang="en-US" altLang="zh-CN" sz="2800" dirty="0" smtClean="0"/>
          </a:p>
          <a:p>
            <a:r>
              <a:rPr lang="zh-CN" altLang="en-US" sz="2800" dirty="0" smtClean="0"/>
              <a:t>假设负载为</a:t>
            </a:r>
            <a:r>
              <a:rPr lang="en-US" altLang="zh-CN" sz="2800" dirty="0" smtClean="0"/>
              <a:t>30</a:t>
            </a:r>
            <a:r>
              <a:rPr lang="zh-CN" altLang="en-US" sz="2800" dirty="0" smtClean="0"/>
              <a:t>欧姆，工作频率为</a:t>
            </a:r>
            <a:r>
              <a:rPr lang="en-US" altLang="zh-CN" sz="2800" dirty="0" smtClean="0"/>
              <a:t>2.5GHz</a:t>
            </a:r>
            <a:r>
              <a:rPr lang="zh-CN" altLang="en-US" sz="2800" dirty="0" smtClean="0"/>
              <a:t>，请用</a:t>
            </a:r>
            <a:endParaRPr lang="en-US" altLang="zh-CN" sz="2800" dirty="0" smtClean="0"/>
          </a:p>
          <a:p>
            <a:r>
              <a:rPr lang="en-US" altLang="zh-CN" sz="2800" dirty="0" smtClean="0"/>
              <a:t>Microwave Office</a:t>
            </a:r>
            <a:r>
              <a:rPr lang="zh-CN" altLang="en-US" sz="2800" dirty="0" smtClean="0"/>
              <a:t>原理图仿真工具，设计一个</a:t>
            </a:r>
            <a:endParaRPr lang="en-US" altLang="zh-CN" sz="2800" dirty="0" smtClean="0"/>
          </a:p>
          <a:p>
            <a:r>
              <a:rPr lang="zh-CN" altLang="en-US" sz="2800" dirty="0" smtClean="0"/>
              <a:t>四分之一波长的微带线阻抗变换器，并仿真</a:t>
            </a:r>
            <a:endParaRPr lang="en-US" altLang="zh-CN" sz="2800" dirty="0" smtClean="0"/>
          </a:p>
          <a:p>
            <a:r>
              <a:rPr lang="en-US" altLang="zh-CN" sz="2800" dirty="0" smtClean="0"/>
              <a:t>S11</a:t>
            </a:r>
            <a:r>
              <a:rPr lang="zh-CN" altLang="en-US" sz="2800" dirty="0" smtClean="0"/>
              <a:t>参数。介质板采用</a:t>
            </a:r>
            <a:r>
              <a:rPr lang="en-US" altLang="zh-CN" sz="2800" dirty="0" smtClean="0"/>
              <a:t>FR4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板材厚度：</a:t>
            </a:r>
            <a:r>
              <a:rPr lang="en-US" altLang="zh-CN" sz="2800" dirty="0"/>
              <a:t>0.8mm</a:t>
            </a:r>
            <a:r>
              <a:rPr lang="zh-CN" altLang="en-US" sz="2800" dirty="0" smtClean="0"/>
              <a:t>，</a:t>
            </a:r>
            <a:endParaRPr lang="en-US" altLang="zh-CN" sz="2800" dirty="0" smtClean="0"/>
          </a:p>
          <a:p>
            <a:r>
              <a:rPr lang="zh-CN" altLang="en-US" sz="2800" dirty="0" smtClean="0"/>
              <a:t>损耗角</a:t>
            </a:r>
            <a:r>
              <a:rPr lang="zh-CN" altLang="en-US" sz="2800" dirty="0"/>
              <a:t>正切：</a:t>
            </a:r>
            <a:r>
              <a:rPr lang="en-US" altLang="zh-CN" sz="2800" dirty="0" smtClean="0"/>
              <a:t>0.02</a:t>
            </a:r>
            <a:r>
              <a:rPr lang="zh-CN" altLang="en-US" sz="2800" dirty="0" smtClean="0"/>
              <a:t>，微带线</a:t>
            </a:r>
            <a:r>
              <a:rPr lang="zh-CN" altLang="en-US" sz="2800" dirty="0"/>
              <a:t>厚度：</a:t>
            </a:r>
            <a:r>
              <a:rPr lang="en-US" altLang="zh-CN" sz="2800" dirty="0"/>
              <a:t>0.035mm</a:t>
            </a:r>
            <a:r>
              <a:rPr lang="zh-CN" altLang="en-US" sz="2800" dirty="0" smtClean="0"/>
              <a:t>，</a:t>
            </a:r>
            <a:endParaRPr lang="en-US" altLang="zh-CN" sz="2800" dirty="0" smtClean="0"/>
          </a:p>
          <a:p>
            <a:r>
              <a:rPr lang="zh-CN" altLang="en-US" sz="2800" dirty="0" smtClean="0"/>
              <a:t>微带线</a:t>
            </a:r>
            <a:r>
              <a:rPr lang="zh-CN" altLang="en-US" sz="2800" dirty="0"/>
              <a:t>材料：</a:t>
            </a:r>
            <a:r>
              <a:rPr lang="en-US" altLang="zh-CN" sz="2800" dirty="0"/>
              <a:t>copper</a:t>
            </a:r>
            <a:r>
              <a:rPr lang="zh-CN" altLang="en-US" sz="2800" dirty="0"/>
              <a:t>，电导率：</a:t>
            </a:r>
            <a:r>
              <a:rPr lang="en-US" altLang="zh-CN" sz="2800" dirty="0"/>
              <a:t>5.88E+07</a:t>
            </a:r>
          </a:p>
          <a:p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1" y="4564141"/>
            <a:ext cx="51244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69539" y="350484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电磁场仿真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875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27" y="3821499"/>
            <a:ext cx="5124450" cy="1952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8861" y="1901099"/>
            <a:ext cx="888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/>
              <a:t>问题：如何采用电磁场（版图仿真）进行验证？</a:t>
            </a:r>
            <a:endParaRPr lang="en-US" altLang="zh-CN" sz="2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512639" y="2975043"/>
            <a:ext cx="616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）子电路方式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 2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Extraction</a:t>
            </a:r>
            <a:r>
              <a:rPr lang="zh-CN" altLang="en-US" sz="2800" dirty="0" smtClean="0"/>
              <a:t>方式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8745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72420" y="1314002"/>
            <a:ext cx="3718116" cy="465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散射矩阵与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S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参数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2" y="1512570"/>
            <a:ext cx="4943475" cy="4038600"/>
          </a:xfrm>
          <a:prstGeom prst="rect">
            <a:avLst/>
          </a:prstGeom>
        </p:spPr>
      </p:pic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842454" y="1871605"/>
            <a:ext cx="4072446" cy="112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为</a:t>
            </a:r>
            <a:r>
              <a:rPr lang="en-US" altLang="zh-CN" sz="2400" dirty="0" smtClean="0">
                <a:solidFill>
                  <a:srgbClr val="000000"/>
                </a:solidFill>
              </a:rPr>
              <a:t>N</a:t>
            </a:r>
            <a:r>
              <a:rPr lang="zh-CN" altLang="en-US" sz="2400" dirty="0" smtClean="0">
                <a:solidFill>
                  <a:srgbClr val="000000"/>
                </a:solidFill>
              </a:rPr>
              <a:t>端口入射电压波的幅</a:t>
            </a:r>
            <a:r>
              <a:rPr lang="zh-CN" altLang="en-US" sz="2400" dirty="0">
                <a:solidFill>
                  <a:srgbClr val="000000"/>
                </a:solidFill>
              </a:rPr>
              <a:t>度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为</a:t>
            </a:r>
            <a:r>
              <a:rPr lang="en-US" altLang="zh-CN" sz="2400" dirty="0" smtClean="0">
                <a:solidFill>
                  <a:srgbClr val="000000"/>
                </a:solidFill>
              </a:rPr>
              <a:t>N</a:t>
            </a:r>
            <a:r>
              <a:rPr lang="zh-CN" altLang="en-US" sz="2400" dirty="0" smtClean="0">
                <a:solidFill>
                  <a:srgbClr val="000000"/>
                </a:solidFill>
              </a:rPr>
              <a:t>端口反射电压波的</a:t>
            </a:r>
            <a:r>
              <a:rPr lang="zh-CN" altLang="en-US" sz="2400" dirty="0">
                <a:solidFill>
                  <a:srgbClr val="000000"/>
                </a:solidFill>
              </a:rPr>
              <a:t>幅度</a:t>
            </a:r>
            <a:endParaRPr lang="zh-CN" alt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89332" y="1951557"/>
          <a:ext cx="4445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Equation" r:id="rId5" imgW="203040" imgH="253800" progId="Equation.DSMT4">
                  <p:embed/>
                </p:oleObj>
              </mc:Choice>
              <mc:Fallback>
                <p:oleObj name="Equation" r:id="rId5" imgW="203040" imgH="253800" progId="Equation.DSMT4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32" y="1951557"/>
                        <a:ext cx="4445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/>
          </p:nvPr>
        </p:nvGraphicFramePr>
        <p:xfrm>
          <a:off x="489332" y="2606820"/>
          <a:ext cx="4445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Equation" r:id="rId7" imgW="203040" imgH="253800" progId="Equation.DSMT4">
                  <p:embed/>
                </p:oleObj>
              </mc:Choice>
              <mc:Fallback>
                <p:oleObj name="Equation" r:id="rId7" imgW="203040" imgH="253800" progId="Equation.DSMT4">
                  <p:embed/>
                  <p:pic>
                    <p:nvPicPr>
                      <p:cNvPr id="1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32" y="2606820"/>
                        <a:ext cx="4445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extLst/>
          </p:nvPr>
        </p:nvGraphicFramePr>
        <p:xfrm>
          <a:off x="547688" y="4435158"/>
          <a:ext cx="4284662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8" name="Equation" r:id="rId9" imgW="2171520" imgH="939600" progId="Equation.DSMT4">
                  <p:embed/>
                </p:oleObj>
              </mc:Choice>
              <mc:Fallback>
                <p:oleObj name="Equation" r:id="rId9" imgW="2171520" imgH="939600" progId="Equation.DSMT4">
                  <p:embed/>
                  <p:pic>
                    <p:nvPicPr>
                      <p:cNvPr id="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4435158"/>
                        <a:ext cx="4284662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448833" y="3445957"/>
            <a:ext cx="3718116" cy="465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采用散射矩阵将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联系起来</a:t>
            </a:r>
          </a:p>
        </p:txBody>
      </p:sp>
      <p:graphicFrame>
        <p:nvGraphicFramePr>
          <p:cNvPr id="21" name="Object 11"/>
          <p:cNvGraphicFramePr>
            <a:graphicFrameLocks noChangeAspect="1"/>
          </p:cNvGraphicFramePr>
          <p:nvPr>
            <p:extLst/>
          </p:nvPr>
        </p:nvGraphicFramePr>
        <p:xfrm>
          <a:off x="2690019" y="3359222"/>
          <a:ext cx="11398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9"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2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019" y="3359222"/>
                        <a:ext cx="11398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>
            <p:extLst/>
          </p:nvPr>
        </p:nvGraphicFramePr>
        <p:xfrm>
          <a:off x="5641975" y="5659438"/>
          <a:ext cx="19875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0" name="Equation" r:id="rId13" imgW="1079280" imgH="279360" progId="Equation.DSMT4">
                  <p:embed/>
                </p:oleObj>
              </mc:Choice>
              <mc:Fallback>
                <p:oleObj name="Equation" r:id="rId13" imgW="1079280" imgH="279360" progId="Equation.DSMT4">
                  <p:embed/>
                  <p:pic>
                    <p:nvPicPr>
                      <p:cNvPr id="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75" y="5659438"/>
                        <a:ext cx="19875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6329281" y="6278245"/>
            <a:ext cx="965916" cy="465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000000"/>
                </a:solidFill>
              </a:rPr>
              <a:t>S</a:t>
            </a:r>
            <a:r>
              <a:rPr lang="zh-CN" altLang="en-US" sz="2400" dirty="0" smtClean="0">
                <a:solidFill>
                  <a:srgbClr val="000000"/>
                </a:solidFill>
              </a:rPr>
              <a:t>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3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194" y="1601053"/>
            <a:ext cx="8077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/>
              <a:t>Extraction </a:t>
            </a:r>
            <a:r>
              <a:rPr lang="zh-CN" altLang="en-US" sz="2800" dirty="0" smtClean="0"/>
              <a:t>流程将物理电磁仿真与电路原理图仿真结合在一起，在进行版图验证时十分方便、可靠。</a:t>
            </a:r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5" y="2955607"/>
            <a:ext cx="5124450" cy="1952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1987" y="5583099"/>
            <a:ext cx="3097530" cy="56268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20720" y="2955607"/>
            <a:ext cx="1282700" cy="1697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 rot="1916586">
            <a:off x="2950933" y="4718339"/>
            <a:ext cx="278837" cy="789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4143166" y="5458092"/>
            <a:ext cx="285750" cy="787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8253287">
            <a:off x="4731820" y="4704326"/>
            <a:ext cx="285750" cy="787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5044966" y="5573136"/>
          <a:ext cx="54768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Equation" r:id="rId5" imgW="203040" imgH="215640" progId="Equation.DSMT4">
                  <p:embed/>
                </p:oleObj>
              </mc:Choice>
              <mc:Fallback>
                <p:oleObj name="Equation" r:id="rId5" imgW="203040" imgH="2156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4966" y="5573136"/>
                        <a:ext cx="547688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728969" y="5098235"/>
            <a:ext cx="2835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800" dirty="0" smtClean="0"/>
              <a:t>只要设置正确，整个流程由软件自动完成。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8025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6" y="3845401"/>
            <a:ext cx="1889471" cy="15801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13" y="4132549"/>
            <a:ext cx="1343025" cy="2324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464" y="1235293"/>
            <a:ext cx="85667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en-US" altLang="zh-CN" sz="2800" dirty="0" smtClean="0"/>
              <a:t>Extraction </a:t>
            </a:r>
            <a:r>
              <a:rPr lang="zh-CN" altLang="en-US" sz="2800" dirty="0" smtClean="0"/>
              <a:t>流程的限制：</a:t>
            </a:r>
            <a:endParaRPr lang="en-US" altLang="zh-CN" sz="2800" dirty="0" smtClean="0"/>
          </a:p>
          <a:p>
            <a:pPr marL="263525">
              <a:buSzPct val="80000"/>
            </a:pPr>
            <a:r>
              <a:rPr lang="zh-CN" altLang="en-US" sz="2800" dirty="0" smtClean="0"/>
              <a:t>只能对电路原理图中有</a:t>
            </a:r>
            <a:r>
              <a:rPr lang="en-US" altLang="zh-CN" sz="2800" dirty="0" smtClean="0"/>
              <a:t>Layout</a:t>
            </a:r>
            <a:r>
              <a:rPr lang="zh-CN" altLang="en-US" sz="2800" dirty="0" smtClean="0"/>
              <a:t>的元件进行提取，导入的和自己绘制的结构不能提取。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altLang="zh-CN" sz="2800" dirty="0"/>
          </a:p>
          <a:p>
            <a:pPr marL="263525">
              <a:buSzPct val="80000"/>
            </a:pPr>
            <a:r>
              <a:rPr lang="zh-CN" altLang="en-US" sz="2800" dirty="0" smtClean="0"/>
              <a:t>在提取操作之前，必须把原理图对应的</a:t>
            </a:r>
            <a:r>
              <a:rPr lang="en-US" altLang="zh-CN" sz="2800" dirty="0" smtClean="0"/>
              <a:t>Layout</a:t>
            </a:r>
            <a:r>
              <a:rPr lang="zh-CN" altLang="en-US" sz="2800" dirty="0" smtClean="0"/>
              <a:t>调整好，并添加</a:t>
            </a:r>
            <a:r>
              <a:rPr lang="en-US" altLang="zh-CN" sz="2800" dirty="0" smtClean="0"/>
              <a:t>Extraction Port</a:t>
            </a:r>
            <a:r>
              <a:rPr lang="zh-CN" altLang="en-US" sz="2800" dirty="0" smtClean="0"/>
              <a:t>。同时保证以下控件设置正确。</a:t>
            </a:r>
            <a:endParaRPr lang="en-US" altLang="zh-CN" sz="2800" dirty="0" smtClean="0"/>
          </a:p>
          <a:p>
            <a:pPr marL="263525">
              <a:buSzPct val="80000"/>
            </a:pPr>
            <a:endParaRPr lang="en-US" altLang="zh-CN" sz="2800" dirty="0"/>
          </a:p>
          <a:p>
            <a:pPr marL="263525">
              <a:buSzPct val="80000"/>
            </a:pPr>
            <a:endParaRPr lang="en-US" altLang="zh-CN" sz="2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3379" y="5425597"/>
            <a:ext cx="32823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400" dirty="0" smtClean="0"/>
              <a:t>定义电磁场仿真所用的板材参数，软件自动调用</a:t>
            </a:r>
            <a:endParaRPr lang="en-US" altLang="zh-CN" sz="2400" dirty="0" smtClean="0"/>
          </a:p>
          <a:p>
            <a:pPr marL="263525">
              <a:buSzPct val="80000"/>
            </a:pPr>
            <a:endParaRPr lang="en-US" altLang="zh-CN" sz="2800" dirty="0"/>
          </a:p>
          <a:p>
            <a:pPr marL="263525">
              <a:buSzPct val="80000"/>
            </a:pPr>
            <a:endParaRPr lang="en-US" altLang="zh-CN" sz="28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671502" y="4663657"/>
            <a:ext cx="28438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>
              <a:buSzPct val="80000"/>
            </a:pPr>
            <a:r>
              <a:rPr lang="zh-CN" altLang="en-US" sz="2400" dirty="0" smtClean="0"/>
              <a:t>添加</a:t>
            </a:r>
            <a:r>
              <a:rPr lang="en-US" altLang="zh-CN" sz="2400" dirty="0" smtClean="0"/>
              <a:t>Extraction</a:t>
            </a:r>
            <a:r>
              <a:rPr lang="zh-CN" altLang="en-US" sz="2400" dirty="0" smtClean="0"/>
              <a:t>控制组件</a:t>
            </a:r>
            <a:endParaRPr lang="en-US" altLang="zh-CN" sz="2800" dirty="0"/>
          </a:p>
          <a:p>
            <a:pPr marL="263525">
              <a:buSzPct val="80000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7277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" y="1556657"/>
            <a:ext cx="1606394" cy="1343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03" y="1691331"/>
            <a:ext cx="1343025" cy="2324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393" y="1407001"/>
            <a:ext cx="2640069" cy="50836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133" y="1433308"/>
            <a:ext cx="2676100" cy="5164247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536351" y="6037014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994051" y="5032816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" y="1851659"/>
            <a:ext cx="9062246" cy="436753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669732" y="1377949"/>
            <a:ext cx="7381875" cy="5314950"/>
            <a:chOff x="1669732" y="1377949"/>
            <a:chExt cx="7381875" cy="53149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732" y="1377949"/>
              <a:ext cx="7381875" cy="5314950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2500630" y="2400300"/>
              <a:ext cx="1282700" cy="5037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90469" y="3922079"/>
              <a:ext cx="55611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SzPct val="70000"/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提取的用于电磁场仿真的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EM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文档名字</a:t>
              </a:r>
              <a:endParaRPr lang="en-US" altLang="zh-CN" sz="2400" dirty="0" smtClean="0">
                <a:solidFill>
                  <a:srgbClr val="FF0000"/>
                </a:solidFill>
              </a:endParaRPr>
            </a:p>
            <a:p>
              <a:pPr marL="342900" indent="-342900">
                <a:buSzPct val="70000"/>
                <a:buFont typeface="Wingdings" panose="05000000000000000000" pitchFamily="2" charset="2"/>
                <a:buChar char="p"/>
              </a:pPr>
              <a:r>
                <a:rPr lang="en-US" altLang="zh-CN" sz="2400" dirty="0" smtClean="0">
                  <a:solidFill>
                    <a:srgbClr val="FF0000"/>
                  </a:solidFill>
                </a:rPr>
                <a:t>Extraction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控件名称</a:t>
              </a:r>
              <a:endParaRPr lang="en-US" altLang="zh-CN" sz="2400" dirty="0" smtClean="0">
                <a:solidFill>
                  <a:srgbClr val="FF0000"/>
                </a:solidFill>
              </a:endParaRPr>
            </a:p>
            <a:p>
              <a:pPr marL="342900" indent="-342900">
                <a:buSzPct val="70000"/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使用的电磁仿真器名称</a:t>
              </a:r>
              <a:endParaRPr lang="en-US" altLang="zh-CN" sz="240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3509010" y="2904014"/>
              <a:ext cx="377190" cy="10050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2500630" y="3291840"/>
              <a:ext cx="436880" cy="19316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722239" y="5191603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SzPct val="70000"/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用于电磁仿真的介质板定义</a:t>
              </a:r>
              <a:endParaRPr lang="en-US" altLang="zh-CN" sz="2400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1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" y="1956753"/>
            <a:ext cx="1889471" cy="15801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967" y="1225287"/>
            <a:ext cx="5988772" cy="5496189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22751" y="2035627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22751" y="3217613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9457" y="3973381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添加材料的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>
                <a:solidFill>
                  <a:srgbClr val="FF0000"/>
                </a:solidFill>
              </a:rPr>
              <a:t>定义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" y="1956753"/>
            <a:ext cx="1889471" cy="15801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6496" y="397338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添加微带线介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质层的定义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708" y="1273242"/>
            <a:ext cx="5884264" cy="540027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022751" y="2074613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" y="1956753"/>
            <a:ext cx="1889471" cy="15801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6496" y="3973380"/>
            <a:ext cx="20313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添加微带线金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属导线材料的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>
                <a:solidFill>
                  <a:srgbClr val="FF0000"/>
                </a:solidFill>
              </a:rPr>
              <a:t>定义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21" y="1240271"/>
            <a:ext cx="5956114" cy="546621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022751" y="2074613"/>
            <a:ext cx="927798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" y="1956753"/>
            <a:ext cx="1889471" cy="15801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6496" y="3973380"/>
            <a:ext cx="20313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设置</a:t>
            </a:r>
            <a:r>
              <a:rPr lang="en-US" altLang="zh-CN" sz="2400" dirty="0" smtClean="0">
                <a:solidFill>
                  <a:srgbClr val="FF0000"/>
                </a:solidFill>
              </a:rPr>
              <a:t>layout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与</a:t>
            </a:r>
            <a:r>
              <a:rPr lang="en-US" altLang="zh-CN" sz="2400" dirty="0" smtClean="0">
                <a:solidFill>
                  <a:srgbClr val="FF0000"/>
                </a:solidFill>
              </a:rPr>
              <a:t>EM</a:t>
            </a:r>
            <a:r>
              <a:rPr lang="zh-CN" altLang="en-US" sz="2400" dirty="0" smtClean="0">
                <a:solidFill>
                  <a:srgbClr val="FF0000"/>
                </a:solidFill>
              </a:rPr>
              <a:t>仿真层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的映射，以及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>
                <a:solidFill>
                  <a:srgbClr val="FF0000"/>
                </a:solidFill>
              </a:rPr>
              <a:t>走</a:t>
            </a:r>
            <a:r>
              <a:rPr lang="zh-CN" altLang="en-US" sz="2400" dirty="0" smtClean="0">
                <a:solidFill>
                  <a:srgbClr val="FF0000"/>
                </a:solidFill>
              </a:rPr>
              <a:t>线的金属材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料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21" y="1196912"/>
            <a:ext cx="6019690" cy="552456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057292" y="2510042"/>
            <a:ext cx="1868514" cy="3193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9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77" y="1200213"/>
            <a:ext cx="6752273" cy="565778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342668" y="1703070"/>
            <a:ext cx="2920972" cy="10972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54570" y="3998177"/>
            <a:ext cx="4400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双击需要提取参数的电路元件，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选择</a:t>
            </a:r>
            <a:r>
              <a:rPr lang="en-US" altLang="zh-CN" sz="2400" dirty="0" smtClean="0">
                <a:solidFill>
                  <a:srgbClr val="FF0000"/>
                </a:solidFill>
              </a:rPr>
              <a:t>Enable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Group name</a:t>
            </a:r>
            <a:r>
              <a:rPr lang="zh-CN" altLang="en-US" sz="2400" dirty="0" smtClean="0">
                <a:solidFill>
                  <a:srgbClr val="FF0000"/>
                </a:solidFill>
              </a:rPr>
              <a:t>选择</a:t>
            </a:r>
            <a:r>
              <a:rPr lang="en-US" altLang="zh-CN" sz="2400" dirty="0" smtClean="0">
                <a:solidFill>
                  <a:srgbClr val="FF0000"/>
                </a:solidFill>
              </a:rPr>
              <a:t>Extraction</a:t>
            </a:r>
            <a:r>
              <a:rPr lang="zh-CN" altLang="en-US" sz="2400" dirty="0" smtClean="0">
                <a:solidFill>
                  <a:srgbClr val="FF0000"/>
                </a:solidFill>
              </a:rPr>
              <a:t>控件的名称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97" y="1363913"/>
            <a:ext cx="7618753" cy="4718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5973" y="3819758"/>
            <a:ext cx="4003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可以使能</a:t>
            </a:r>
            <a:r>
              <a:rPr lang="en-US" altLang="zh-CN" sz="2400" dirty="0" smtClean="0">
                <a:solidFill>
                  <a:srgbClr val="FF0000"/>
                </a:solidFill>
              </a:rPr>
              <a:t>Extraction</a:t>
            </a:r>
            <a:r>
              <a:rPr lang="zh-CN" altLang="en-US" sz="2400" dirty="0" smtClean="0">
                <a:solidFill>
                  <a:srgbClr val="FF0000"/>
                </a:solidFill>
              </a:rPr>
              <a:t>，进行电磁仿真。也可以关闭</a:t>
            </a:r>
            <a:r>
              <a:rPr lang="en-US" altLang="zh-CN" sz="2400" dirty="0" smtClean="0">
                <a:solidFill>
                  <a:srgbClr val="FF0000"/>
                </a:solidFill>
              </a:rPr>
              <a:t>Extraction</a:t>
            </a:r>
            <a:r>
              <a:rPr lang="zh-CN" altLang="en-US" sz="2400" dirty="0" smtClean="0">
                <a:solidFill>
                  <a:srgbClr val="FF0000"/>
                </a:solidFill>
              </a:rPr>
              <a:t>，进行电路仿真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31314" y="4335444"/>
            <a:ext cx="1474659" cy="5478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72420" y="1314002"/>
            <a:ext cx="3718116" cy="465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散射矩阵与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S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参数</a:t>
            </a:r>
          </a:p>
        </p:txBody>
      </p:sp>
      <p:graphicFrame>
        <p:nvGraphicFramePr>
          <p:cNvPr id="16" name="Object 11"/>
          <p:cNvGraphicFramePr>
            <a:graphicFrameLocks noChangeAspect="1"/>
          </p:cNvGraphicFramePr>
          <p:nvPr>
            <p:extLst/>
          </p:nvPr>
        </p:nvGraphicFramePr>
        <p:xfrm>
          <a:off x="1076325" y="2035810"/>
          <a:ext cx="21066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8" name="Equation" r:id="rId4" imgW="965160" imgH="545760" progId="Equation.DSMT4">
                  <p:embed/>
                </p:oleObj>
              </mc:Choice>
              <mc:Fallback>
                <p:oleObj name="Equation" r:id="rId4" imgW="965160" imgH="545760" progId="Equation.DSMT4">
                  <p:embed/>
                  <p:pic>
                    <p:nvPicPr>
                      <p:cNvPr id="1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2035810"/>
                        <a:ext cx="210661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087755" y="3691666"/>
            <a:ext cx="8243887" cy="2052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                      端口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</a:rPr>
              <a:t>匹配时，端口</a:t>
            </a:r>
            <a:r>
              <a:rPr lang="en-US" altLang="zh-CN" sz="2400" dirty="0" smtClean="0">
                <a:solidFill>
                  <a:srgbClr val="000000"/>
                </a:solidFill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</a:rPr>
              <a:t>的反射系数；</a:t>
            </a:r>
            <a:r>
              <a:rPr lang="en-US" altLang="zh-CN" sz="2400" dirty="0" smtClean="0">
                <a:solidFill>
                  <a:srgbClr val="000000"/>
                </a:solidFill>
              </a:rPr>
              <a:t/>
            </a:r>
            <a:br>
              <a:rPr lang="en-US" altLang="zh-CN" sz="2400" dirty="0" smtClean="0">
                <a:solidFill>
                  <a:srgbClr val="000000"/>
                </a:solidFill>
              </a:rPr>
            </a:br>
            <a:endParaRPr lang="zh-CN" altLang="en-US" sz="2400" dirty="0" smtClean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                      端口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</a:rPr>
              <a:t>匹配时，端口</a:t>
            </a:r>
            <a:r>
              <a:rPr lang="en-US" altLang="zh-CN" sz="2400" dirty="0" smtClean="0">
                <a:solidFill>
                  <a:srgbClr val="000000"/>
                </a:solidFill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</a:rPr>
              <a:t>到端口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</a:rPr>
              <a:t>的传输系数；</a:t>
            </a:r>
            <a:r>
              <a:rPr lang="en-US" altLang="zh-CN" sz="2400" dirty="0">
                <a:solidFill>
                  <a:srgbClr val="000000"/>
                </a:solidFill>
              </a:rPr>
              <a:t/>
            </a:r>
            <a:br>
              <a:rPr lang="en-US" altLang="zh-CN" sz="2400" dirty="0">
                <a:solidFill>
                  <a:srgbClr val="000000"/>
                </a:solidFill>
              </a:rPr>
            </a:br>
            <a:r>
              <a:rPr lang="en-US" altLang="zh-CN" sz="2400" dirty="0" smtClean="0">
                <a:solidFill>
                  <a:srgbClr val="000000"/>
                </a:solidFill>
              </a:rPr>
              <a:t/>
            </a:r>
            <a:br>
              <a:rPr lang="en-US" altLang="zh-CN" sz="2400" dirty="0" smtClean="0">
                <a:solidFill>
                  <a:srgbClr val="000000"/>
                </a:solidFill>
              </a:rPr>
            </a:br>
            <a:r>
              <a:rPr lang="en-US" altLang="zh-CN" sz="2400" dirty="0" smtClean="0">
                <a:solidFill>
                  <a:srgbClr val="000000"/>
                </a:solidFill>
              </a:rPr>
              <a:t>                   </a:t>
            </a:r>
            <a:r>
              <a:rPr lang="zh-CN" altLang="en-US" sz="2400" dirty="0" smtClean="0">
                <a:solidFill>
                  <a:srgbClr val="000000"/>
                </a:solidFill>
              </a:rPr>
              <a:t>端口</a:t>
            </a:r>
            <a:r>
              <a:rPr lang="en-US" altLang="zh-CN" sz="2400" dirty="0">
                <a:solidFill>
                  <a:srgbClr val="000000"/>
                </a:solidFill>
              </a:rPr>
              <a:t>1</a:t>
            </a:r>
            <a:r>
              <a:rPr lang="zh-CN" altLang="en-US" sz="2400" dirty="0">
                <a:solidFill>
                  <a:srgbClr val="000000"/>
                </a:solidFill>
              </a:rPr>
              <a:t>匹配时，端口</a:t>
            </a:r>
            <a:r>
              <a:rPr lang="en-US" altLang="zh-CN" sz="2400" dirty="0">
                <a:solidFill>
                  <a:srgbClr val="000000"/>
                </a:solidFill>
              </a:rPr>
              <a:t>2</a:t>
            </a:r>
            <a:r>
              <a:rPr lang="zh-CN" altLang="en-US" sz="2400" dirty="0">
                <a:solidFill>
                  <a:srgbClr val="000000"/>
                </a:solidFill>
              </a:rPr>
              <a:t>的反射系数；</a:t>
            </a:r>
            <a:r>
              <a:rPr lang="en-US" altLang="zh-CN" sz="2400" dirty="0">
                <a:solidFill>
                  <a:srgbClr val="000000"/>
                </a:solidFill>
              </a:rPr>
              <a:t/>
            </a:r>
            <a:br>
              <a:rPr lang="en-US" altLang="zh-CN" sz="2400" dirty="0">
                <a:solidFill>
                  <a:srgbClr val="000000"/>
                </a:solidFill>
              </a:rPr>
            </a:br>
            <a:endParaRPr lang="zh-CN" altLang="en-US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                 端口</a:t>
            </a:r>
            <a:r>
              <a:rPr lang="en-US" altLang="zh-CN" sz="2400" dirty="0">
                <a:solidFill>
                  <a:srgbClr val="000000"/>
                </a:solidFill>
              </a:rPr>
              <a:t>1</a:t>
            </a:r>
            <a:r>
              <a:rPr lang="zh-CN" altLang="en-US" sz="2400" dirty="0">
                <a:solidFill>
                  <a:srgbClr val="000000"/>
                </a:solidFill>
              </a:rPr>
              <a:t>匹配时，端口</a:t>
            </a:r>
            <a:r>
              <a:rPr lang="en-US" altLang="zh-CN" sz="2400" dirty="0">
                <a:solidFill>
                  <a:srgbClr val="000000"/>
                </a:solidFill>
              </a:rPr>
              <a:t>2</a:t>
            </a:r>
            <a:r>
              <a:rPr lang="zh-CN" altLang="en-US" sz="2400" dirty="0">
                <a:solidFill>
                  <a:srgbClr val="000000"/>
                </a:solidFill>
              </a:rPr>
              <a:t>到端口</a:t>
            </a:r>
            <a:r>
              <a:rPr lang="en-US" altLang="zh-CN" sz="2400" dirty="0">
                <a:solidFill>
                  <a:srgbClr val="000000"/>
                </a:solidFill>
              </a:rPr>
              <a:t>1</a:t>
            </a:r>
            <a:r>
              <a:rPr lang="zh-CN" altLang="en-US" sz="2400" dirty="0">
                <a:solidFill>
                  <a:srgbClr val="000000"/>
                </a:solidFill>
              </a:rPr>
              <a:t>的传输系数；</a:t>
            </a:r>
            <a:r>
              <a:rPr lang="en-US" altLang="zh-CN" sz="2400" dirty="0">
                <a:solidFill>
                  <a:srgbClr val="000000"/>
                </a:solidFill>
              </a:rPr>
              <a:t/>
            </a:r>
            <a:br>
              <a:rPr lang="en-US" altLang="zh-CN" sz="2400" dirty="0">
                <a:solidFill>
                  <a:srgbClr val="000000"/>
                </a:solidFill>
              </a:rPr>
            </a:br>
            <a:endParaRPr lang="zh-CN" altLang="en-US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8" name="Object 11"/>
          <p:cNvGraphicFramePr>
            <a:graphicFrameLocks noChangeAspect="1"/>
          </p:cNvGraphicFramePr>
          <p:nvPr>
            <p:extLst/>
          </p:nvPr>
        </p:nvGraphicFramePr>
        <p:xfrm>
          <a:off x="1087755" y="3439571"/>
          <a:ext cx="1365799" cy="85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9" name="Equation" r:id="rId6" imgW="812520" imgH="507960" progId="Equation.DSMT4">
                  <p:embed/>
                </p:oleObj>
              </mc:Choice>
              <mc:Fallback>
                <p:oleObj name="Equation" r:id="rId6" imgW="812520" imgH="507960" progId="Equation.DSMT4">
                  <p:embed/>
                  <p:pic>
                    <p:nvPicPr>
                      <p:cNvPr id="1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755" y="3439571"/>
                        <a:ext cx="1365799" cy="850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1"/>
          <p:cNvGraphicFramePr>
            <a:graphicFrameLocks noChangeAspect="1"/>
          </p:cNvGraphicFramePr>
          <p:nvPr>
            <p:extLst/>
          </p:nvPr>
        </p:nvGraphicFramePr>
        <p:xfrm>
          <a:off x="1076325" y="4939254"/>
          <a:ext cx="138906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0" name="Equation" r:id="rId8" imgW="825480" imgH="507960" progId="Equation.DSMT4">
                  <p:embed/>
                </p:oleObj>
              </mc:Choice>
              <mc:Fallback>
                <p:oleObj name="Equation" r:id="rId8" imgW="825480" imgH="507960" progId="Equation.DSMT4">
                  <p:embed/>
                  <p:pic>
                    <p:nvPicPr>
                      <p:cNvPr id="2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4939254"/>
                        <a:ext cx="138906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>
            <p:extLst/>
          </p:nvPr>
        </p:nvGraphicFramePr>
        <p:xfrm>
          <a:off x="1087755" y="5710518"/>
          <a:ext cx="13668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1" name="Equation" r:id="rId10" imgW="812520" imgH="507960" progId="Equation.DSMT4">
                  <p:embed/>
                </p:oleObj>
              </mc:Choice>
              <mc:Fallback>
                <p:oleObj name="Equation" r:id="rId10" imgW="812520" imgH="507960" progId="Equation.DSMT4">
                  <p:embed/>
                  <p:pic>
                    <p:nvPicPr>
                      <p:cNvPr id="2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755" y="5710518"/>
                        <a:ext cx="13668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/>
          </p:nvPr>
        </p:nvGraphicFramePr>
        <p:xfrm>
          <a:off x="1076325" y="4211498"/>
          <a:ext cx="13668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2" name="Equation" r:id="rId12" imgW="812520" imgH="507960" progId="Equation.DSMT4">
                  <p:embed/>
                </p:oleObj>
              </mc:Choice>
              <mc:Fallback>
                <p:oleObj name="Equation" r:id="rId12" imgW="812520" imgH="507960" progId="Equation.DSMT4">
                  <p:embed/>
                  <p:pic>
                    <p:nvPicPr>
                      <p:cNvPr id="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4211498"/>
                        <a:ext cx="13668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463540" y="1779717"/>
            <a:ext cx="1680210" cy="9817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626768" y="1923039"/>
            <a:ext cx="8367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26768" y="2638872"/>
            <a:ext cx="8367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143750" y="1911609"/>
            <a:ext cx="8367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143750" y="2627442"/>
            <a:ext cx="8367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094822" y="2082406"/>
            <a:ext cx="100488" cy="37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肘形连接符 7"/>
          <p:cNvCxnSpPr>
            <a:endCxn id="6" idx="0"/>
          </p:cNvCxnSpPr>
          <p:nvPr/>
        </p:nvCxnSpPr>
        <p:spPr>
          <a:xfrm>
            <a:off x="7980522" y="1923039"/>
            <a:ext cx="164544" cy="15936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endCxn id="6" idx="2"/>
          </p:cNvCxnSpPr>
          <p:nvPr/>
        </p:nvCxnSpPr>
        <p:spPr>
          <a:xfrm rot="5400000" flipH="1" flipV="1">
            <a:off x="7972727" y="2466533"/>
            <a:ext cx="180135" cy="164544"/>
          </a:xfrm>
          <a:prstGeom prst="bentConnector3">
            <a:avLst>
              <a:gd name="adj1" fmla="val 1192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11"/>
          <p:cNvGraphicFramePr>
            <a:graphicFrameLocks noChangeAspect="1"/>
          </p:cNvGraphicFramePr>
          <p:nvPr>
            <p:extLst/>
          </p:nvPr>
        </p:nvGraphicFramePr>
        <p:xfrm>
          <a:off x="8259366" y="2082406"/>
          <a:ext cx="3190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3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9366" y="2082406"/>
                        <a:ext cx="31908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1"/>
          <p:cNvGraphicFramePr>
            <a:graphicFrameLocks noChangeAspect="1"/>
          </p:cNvGraphicFramePr>
          <p:nvPr>
            <p:extLst/>
          </p:nvPr>
        </p:nvGraphicFramePr>
        <p:xfrm>
          <a:off x="4857750" y="2668588"/>
          <a:ext cx="3746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4" name="Equation" r:id="rId16" imgW="203040" imgH="241200" progId="Equation.DSMT4">
                  <p:embed/>
                </p:oleObj>
              </mc:Choice>
              <mc:Fallback>
                <p:oleObj name="Equation" r:id="rId16" imgW="203040" imgH="241200" progId="Equation.DSMT4">
                  <p:embed/>
                  <p:pic>
                    <p:nvPicPr>
                      <p:cNvPr id="3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2668588"/>
                        <a:ext cx="3746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接箭头连接符 34"/>
          <p:cNvCxnSpPr/>
          <p:nvPr/>
        </p:nvCxnSpPr>
        <p:spPr>
          <a:xfrm flipH="1">
            <a:off x="4777740" y="3075201"/>
            <a:ext cx="4319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11"/>
          <p:cNvGraphicFramePr>
            <a:graphicFrameLocks noChangeAspect="1"/>
          </p:cNvGraphicFramePr>
          <p:nvPr>
            <p:extLst/>
          </p:nvPr>
        </p:nvGraphicFramePr>
        <p:xfrm>
          <a:off x="4846638" y="1358900"/>
          <a:ext cx="3746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Equation" r:id="rId18" imgW="203040" imgH="241200" progId="Equation.DSMT4">
                  <p:embed/>
                </p:oleObj>
              </mc:Choice>
              <mc:Fallback>
                <p:oleObj name="Equation" r:id="rId18" imgW="203040" imgH="241200" progId="Equation.DSMT4">
                  <p:embed/>
                  <p:pic>
                    <p:nvPicPr>
                      <p:cNvPr id="3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638" y="1358900"/>
                        <a:ext cx="3746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箭头连接符 36"/>
          <p:cNvCxnSpPr/>
          <p:nvPr/>
        </p:nvCxnSpPr>
        <p:spPr>
          <a:xfrm flipH="1">
            <a:off x="4800521" y="1772628"/>
            <a:ext cx="431958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11"/>
          <p:cNvGraphicFramePr>
            <a:graphicFrameLocks noChangeAspect="1"/>
          </p:cNvGraphicFramePr>
          <p:nvPr>
            <p:extLst/>
          </p:nvPr>
        </p:nvGraphicFramePr>
        <p:xfrm>
          <a:off x="7467600" y="1368425"/>
          <a:ext cx="3746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6" name="Equation" r:id="rId20" imgW="203040" imgH="241200" progId="Equation.DSMT4">
                  <p:embed/>
                </p:oleObj>
              </mc:Choice>
              <mc:Fallback>
                <p:oleObj name="Equation" r:id="rId20" imgW="203040" imgH="241200" progId="Equation.DSMT4">
                  <p:embed/>
                  <p:pic>
                    <p:nvPicPr>
                      <p:cNvPr id="3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368425"/>
                        <a:ext cx="37465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箭头连接符 38"/>
          <p:cNvCxnSpPr/>
          <p:nvPr/>
        </p:nvCxnSpPr>
        <p:spPr>
          <a:xfrm flipH="1">
            <a:off x="7421801" y="1780191"/>
            <a:ext cx="431958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463540" y="21230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827459" y="2123017"/>
            <a:ext cx="380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endParaRPr lang="zh-CN" altLang="en-US" dirty="0"/>
          </a:p>
        </p:txBody>
      </p:sp>
      <p:graphicFrame>
        <p:nvGraphicFramePr>
          <p:cNvPr id="42" name="Object 11"/>
          <p:cNvGraphicFramePr>
            <a:graphicFrameLocks noChangeAspect="1"/>
          </p:cNvGraphicFramePr>
          <p:nvPr>
            <p:extLst/>
          </p:nvPr>
        </p:nvGraphicFramePr>
        <p:xfrm>
          <a:off x="6059109" y="2038002"/>
          <a:ext cx="4445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7" name="Equation" r:id="rId22" imgW="241200" imgH="253800" progId="Equation.DSMT4">
                  <p:embed/>
                </p:oleObj>
              </mc:Choice>
              <mc:Fallback>
                <p:oleObj name="Equation" r:id="rId22" imgW="241200" imgH="253800" progId="Equation.DSMT4">
                  <p:embed/>
                  <p:pic>
                    <p:nvPicPr>
                      <p:cNvPr id="4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109" y="2038002"/>
                        <a:ext cx="4445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"/>
          <p:cNvGraphicFramePr>
            <a:graphicFrameLocks noChangeAspect="1"/>
          </p:cNvGraphicFramePr>
          <p:nvPr>
            <p:extLst/>
          </p:nvPr>
        </p:nvGraphicFramePr>
        <p:xfrm>
          <a:off x="4874419" y="2107731"/>
          <a:ext cx="3190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name="Equation" r:id="rId24" imgW="190440" imgH="228600" progId="Equation.DSMT4">
                  <p:embed/>
                </p:oleObj>
              </mc:Choice>
              <mc:Fallback>
                <p:oleObj name="Equation" r:id="rId24" imgW="190440" imgH="228600" progId="Equation.DSMT4">
                  <p:embed/>
                  <p:pic>
                    <p:nvPicPr>
                      <p:cNvPr id="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419" y="2107731"/>
                        <a:ext cx="31908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"/>
          <p:cNvGraphicFramePr>
            <a:graphicFrameLocks noChangeAspect="1"/>
          </p:cNvGraphicFramePr>
          <p:nvPr>
            <p:extLst/>
          </p:nvPr>
        </p:nvGraphicFramePr>
        <p:xfrm>
          <a:off x="7346396" y="2082406"/>
          <a:ext cx="3190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9" name="Equation" r:id="rId25" imgW="190440" imgH="228600" progId="Equation.DSMT4">
                  <p:embed/>
                </p:oleObj>
              </mc:Choice>
              <mc:Fallback>
                <p:oleObj name="Equation" r:id="rId25" imgW="190440" imgH="228600" progId="Equation.DSMT4">
                  <p:embed/>
                  <p:pic>
                    <p:nvPicPr>
                      <p:cNvPr id="4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396" y="2082406"/>
                        <a:ext cx="31908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36" y="1350047"/>
            <a:ext cx="6923809" cy="537142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840542" y="1538869"/>
            <a:ext cx="1485810" cy="5366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4802" y="2264342"/>
            <a:ext cx="2341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进入</a:t>
            </a:r>
            <a:r>
              <a:rPr lang="en-US" altLang="zh-CN" sz="2400" dirty="0" smtClean="0">
                <a:solidFill>
                  <a:srgbClr val="FF0000"/>
                </a:solidFill>
              </a:rPr>
              <a:t>Layout</a:t>
            </a:r>
            <a:r>
              <a:rPr lang="zh-CN" altLang="en-US" sz="2400" dirty="0">
                <a:solidFill>
                  <a:srgbClr val="FF0000"/>
                </a:solidFill>
              </a:rPr>
              <a:t>视图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" y="1657668"/>
            <a:ext cx="8661167" cy="4698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08900" y="4203917"/>
            <a:ext cx="523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在</a:t>
            </a:r>
            <a:r>
              <a:rPr lang="en-US" altLang="zh-CN" sz="2400" dirty="0" smtClean="0">
                <a:solidFill>
                  <a:srgbClr val="FF0000"/>
                </a:solidFill>
              </a:rPr>
              <a:t>Layout</a:t>
            </a:r>
            <a:r>
              <a:rPr lang="zh-CN" altLang="en-US" sz="2400" dirty="0" smtClean="0">
                <a:solidFill>
                  <a:srgbClr val="FF0000"/>
                </a:solidFill>
              </a:rPr>
              <a:t>视图中加入</a:t>
            </a:r>
            <a:r>
              <a:rPr lang="en-US" altLang="zh-CN" sz="2400" dirty="0" smtClean="0">
                <a:solidFill>
                  <a:srgbClr val="FF0000"/>
                </a:solidFill>
              </a:rPr>
              <a:t>Extraction</a:t>
            </a:r>
            <a:r>
              <a:rPr lang="zh-CN" altLang="en-US" sz="2400" dirty="0" smtClean="0">
                <a:solidFill>
                  <a:srgbClr val="FF0000"/>
                </a:solidFill>
              </a:rPr>
              <a:t>端口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35620" y="3568390"/>
            <a:ext cx="1884556" cy="6355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9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377951"/>
            <a:ext cx="8020050" cy="53435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97470" y="5182870"/>
            <a:ext cx="1680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电路仿真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6770" y="2214880"/>
            <a:ext cx="4762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lang="zh-CN" altLang="en-US" sz="2400" dirty="0" smtClean="0">
                <a:solidFill>
                  <a:srgbClr val="FF0000"/>
                </a:solidFill>
              </a:rPr>
              <a:t>采用</a:t>
            </a:r>
            <a:r>
              <a:rPr lang="en-US" altLang="zh-CN" sz="2400" dirty="0" smtClean="0">
                <a:solidFill>
                  <a:srgbClr val="FF0000"/>
                </a:solidFill>
              </a:rPr>
              <a:t>Extraction</a:t>
            </a:r>
            <a:r>
              <a:rPr lang="zh-CN" altLang="en-US" sz="2400" dirty="0" smtClean="0">
                <a:solidFill>
                  <a:srgbClr val="FF0000"/>
                </a:solidFill>
              </a:rPr>
              <a:t>的混合仿真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217420" y="2676545"/>
            <a:ext cx="285750" cy="6152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1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0388" y="3501926"/>
            <a:ext cx="286328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电路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参数的仿真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6683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1539" y="1555760"/>
            <a:ext cx="7422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zh-CN" altLang="en-US" sz="2800" dirty="0" smtClean="0"/>
              <a:t>掌握微波平面电路（微带线）的设计流程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等效电路仿真（原理图仿真）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平面</a:t>
            </a:r>
            <a:r>
              <a:rPr lang="en-US" altLang="zh-CN" sz="2800" dirty="0" smtClean="0"/>
              <a:t>3D</a:t>
            </a:r>
            <a:r>
              <a:rPr lang="zh-CN" altLang="en-US" sz="2800" dirty="0" smtClean="0"/>
              <a:t>电磁场仿真（距量法）</a:t>
            </a:r>
            <a:endParaRPr lang="en-US" altLang="zh-CN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1539" y="3022610"/>
            <a:ext cx="79367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zh-CN" altLang="en-US" sz="2800" dirty="0" smtClean="0"/>
              <a:t>设计基于四分之一波长阻抗变换器的带阻滤波器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掌握微带线的定义和特征参数计算方法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掌握电路线性仿真、优化的方法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掌握仿真数据（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参数）曲线的绘制方法</a:t>
            </a:r>
            <a:endParaRPr lang="en-US" altLang="zh-CN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841539" y="4920347"/>
            <a:ext cx="7936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zh-CN" altLang="en-US" sz="2800" dirty="0" smtClean="0"/>
              <a:t>课堂练习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采用四分之一波长微带线进行阻抗变换</a:t>
            </a:r>
            <a:endParaRPr lang="en-US" altLang="zh-CN" sz="2800" dirty="0" smtClean="0"/>
          </a:p>
          <a:p>
            <a:pPr marL="720725" indent="-457200"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采用</a:t>
            </a:r>
            <a:r>
              <a:rPr lang="en-US" altLang="zh-CN" sz="2800" dirty="0" smtClean="0"/>
              <a:t>Extraction</a:t>
            </a:r>
            <a:r>
              <a:rPr lang="zh-CN" altLang="en-US" sz="2800" dirty="0" smtClean="0"/>
              <a:t>流程进行电磁仿真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0534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95489" y="1279067"/>
            <a:ext cx="7772400" cy="4676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 smtClean="0"/>
              <a:t>AWR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 Environment</a:t>
            </a:r>
            <a:endParaRPr lang="zh-CN" altLang="en-US" dirty="0" smtClean="0"/>
          </a:p>
        </p:txBody>
      </p:sp>
      <p:grpSp>
        <p:nvGrpSpPr>
          <p:cNvPr id="8" name="组合 7"/>
          <p:cNvGrpSpPr/>
          <p:nvPr/>
        </p:nvGrpSpPr>
        <p:grpSpPr>
          <a:xfrm>
            <a:off x="5156555" y="1279067"/>
            <a:ext cx="3359076" cy="555625"/>
            <a:chOff x="5235578" y="1222622"/>
            <a:chExt cx="3359076" cy="55562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279" y="1276598"/>
              <a:ext cx="1857375" cy="4476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8" y="1222622"/>
              <a:ext cx="1384508" cy="55562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52164" y="1851025"/>
            <a:ext cx="8736972" cy="4779254"/>
            <a:chOff x="252164" y="2032000"/>
            <a:chExt cx="8736972" cy="4779254"/>
          </a:xfrm>
        </p:grpSpPr>
        <p:grpSp>
          <p:nvGrpSpPr>
            <p:cNvPr id="12" name="组合 11"/>
            <p:cNvGrpSpPr/>
            <p:nvPr/>
          </p:nvGrpSpPr>
          <p:grpSpPr>
            <a:xfrm>
              <a:off x="252164" y="2076168"/>
              <a:ext cx="8736972" cy="4564874"/>
              <a:chOff x="252164" y="2076168"/>
              <a:chExt cx="8736972" cy="456487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52164" y="2076168"/>
                <a:ext cx="7394222" cy="4564874"/>
                <a:chOff x="1086557" y="2177768"/>
                <a:chExt cx="7394222" cy="4564874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557" y="2177768"/>
                  <a:ext cx="7394222" cy="4564874"/>
                </a:xfrm>
                <a:prstGeom prst="rect">
                  <a:avLst/>
                </a:prstGeom>
              </p:spPr>
            </p:pic>
            <p:sp>
              <p:nvSpPr>
                <p:cNvPr id="20" name="矩形 19"/>
                <p:cNvSpPr/>
                <p:nvPr/>
              </p:nvSpPr>
              <p:spPr>
                <a:xfrm>
                  <a:off x="5848809" y="2758618"/>
                  <a:ext cx="2019547" cy="3251200"/>
                </a:xfrm>
                <a:prstGeom prst="rect">
                  <a:avLst/>
                </a:prstGeom>
                <a:solidFill>
                  <a:srgbClr val="0081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7646386" y="2172393"/>
                <a:ext cx="1342750" cy="4427912"/>
              </a:xfrm>
              <a:prstGeom prst="rect">
                <a:avLst/>
              </a:prstGeom>
              <a:solidFill>
                <a:srgbClr val="008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81B3"/>
                  </a:solidFill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343" y="3931053"/>
              <a:ext cx="1130055" cy="105830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002" y="2032000"/>
              <a:ext cx="1125454" cy="105399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408" y="5741351"/>
              <a:ext cx="1137905" cy="106990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" y="5751325"/>
              <a:ext cx="1141812" cy="1059929"/>
            </a:xfrm>
            <a:prstGeom prst="rect">
              <a:avLst/>
            </a:prstGeom>
          </p:spPr>
        </p:pic>
      </p:grpSp>
      <p:sp>
        <p:nvSpPr>
          <p:cNvPr id="2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5058743" y="2106498"/>
            <a:ext cx="3950440" cy="4373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Microwave Office</a:t>
            </a:r>
            <a:r>
              <a:rPr lang="zh-CN" altLang="en-US" sz="2400" dirty="0" smtClean="0">
                <a:solidFill>
                  <a:schemeClr val="bg1"/>
                </a:solidFill>
              </a:rPr>
              <a:t>作为集成仿真环境，提供原理图输入、版图生成等功能，通过统一端口调用各种仿真器。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000" b="1" dirty="0" smtClean="0">
                <a:solidFill>
                  <a:schemeClr val="bg1"/>
                </a:solidFill>
              </a:rPr>
              <a:t>Visual System Simulator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VSS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000" b="1" dirty="0" smtClean="0">
                <a:solidFill>
                  <a:schemeClr val="bg1"/>
                </a:solidFill>
              </a:rPr>
              <a:t>APLAC </a:t>
            </a:r>
            <a:r>
              <a:rPr lang="en-US" altLang="zh-CN" sz="2000" dirty="0" smtClean="0">
                <a:solidFill>
                  <a:schemeClr val="bg1"/>
                </a:solidFill>
              </a:rPr>
              <a:t>HB Simulator </a:t>
            </a:r>
            <a:r>
              <a:rPr lang="zh-CN" altLang="en-US" sz="2000" dirty="0" smtClean="0">
                <a:solidFill>
                  <a:schemeClr val="bg1"/>
                </a:solidFill>
              </a:rPr>
              <a:t>非线性仿真器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000" b="1" dirty="0" smtClean="0">
                <a:solidFill>
                  <a:schemeClr val="bg1"/>
                </a:solidFill>
              </a:rPr>
              <a:t>AXIEM </a:t>
            </a:r>
            <a:r>
              <a:rPr lang="en-US" altLang="zh-CN" sz="2000" dirty="0" smtClean="0">
                <a:solidFill>
                  <a:schemeClr val="bg1"/>
                </a:solidFill>
              </a:rPr>
              <a:t>Planar EM Simulator</a:t>
            </a: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</a:rPr>
              <a:t>MOM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000" b="1" dirty="0" smtClean="0">
                <a:solidFill>
                  <a:schemeClr val="bg1"/>
                </a:solidFill>
              </a:rPr>
              <a:t>Analyst </a:t>
            </a:r>
            <a:r>
              <a:rPr lang="en-US" altLang="zh-CN" sz="2000" dirty="0" smtClean="0">
                <a:solidFill>
                  <a:schemeClr val="bg1"/>
                </a:solidFill>
              </a:rPr>
              <a:t>3D EM Simulator</a:t>
            </a: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</a:rPr>
              <a:t>FEM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000" b="1" dirty="0" smtClean="0">
                <a:solidFill>
                  <a:schemeClr val="bg1"/>
                </a:solidFill>
              </a:rPr>
              <a:t>AWR Connected </a:t>
            </a:r>
            <a:r>
              <a:rPr lang="zh-CN" altLang="en-US" sz="2000" dirty="0" smtClean="0">
                <a:solidFill>
                  <a:schemeClr val="bg1"/>
                </a:solidFill>
              </a:rPr>
              <a:t>（第三方接口）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19B57-B740-4898-96D0-33FB2EB3D533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90" y="1921192"/>
            <a:ext cx="4076700" cy="40957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351126" y="1406525"/>
            <a:ext cx="4923944" cy="2937034"/>
            <a:chOff x="1351126" y="1406525"/>
            <a:chExt cx="4923944" cy="2937034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0260173"/>
                </p:ext>
              </p:extLst>
            </p:nvPr>
          </p:nvGraphicFramePr>
          <p:xfrm>
            <a:off x="1351126" y="3213259"/>
            <a:ext cx="1851025" cy="113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1" name="Equation" r:id="rId4" imgW="685800" imgH="419040" progId="Equation.DSMT4">
                    <p:embed/>
                  </p:oleObj>
                </mc:Choice>
                <mc:Fallback>
                  <p:oleObj name="Equation" r:id="rId4" imgW="6858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51126" y="3213259"/>
                          <a:ext cx="1851025" cy="1130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弧形 7"/>
            <p:cNvSpPr/>
            <p:nvPr/>
          </p:nvSpPr>
          <p:spPr>
            <a:xfrm>
              <a:off x="2034540" y="1921191"/>
              <a:ext cx="476250" cy="409575"/>
            </a:xfrm>
            <a:prstGeom prst="arc">
              <a:avLst>
                <a:gd name="adj1" fmla="val 16200000"/>
                <a:gd name="adj2" fmla="val 525992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/>
          </p:nvSpPr>
          <p:spPr>
            <a:xfrm rot="16200000">
              <a:off x="4276053" y="-15203"/>
              <a:ext cx="548080" cy="3449954"/>
            </a:xfrm>
            <a:prstGeom prst="arc">
              <a:avLst>
                <a:gd name="adj1" fmla="val 16229081"/>
                <a:gd name="adj2" fmla="val 5469233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1140099"/>
                </p:ext>
              </p:extLst>
            </p:nvPr>
          </p:nvGraphicFramePr>
          <p:xfrm>
            <a:off x="1793240" y="1868803"/>
            <a:ext cx="479425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2" name="Equation" r:id="rId6" imgW="177480" imgH="190440" progId="Equation.DSMT4">
                    <p:embed/>
                  </p:oleObj>
                </mc:Choice>
                <mc:Fallback>
                  <p:oleObj name="Equation" r:id="rId6" imgW="1774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793240" y="1868803"/>
                          <a:ext cx="479425" cy="514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5996861"/>
                </p:ext>
              </p:extLst>
            </p:nvPr>
          </p:nvGraphicFramePr>
          <p:xfrm>
            <a:off x="4400550" y="1406525"/>
            <a:ext cx="512763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3" name="Equation" r:id="rId8" imgW="190440" imgH="190440" progId="Equation.DSMT4">
                    <p:embed/>
                  </p:oleObj>
                </mc:Choice>
                <mc:Fallback>
                  <p:oleObj name="Equation" r:id="rId8" imgW="19044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00550" y="1406525"/>
                          <a:ext cx="512763" cy="514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1556077" y="4436824"/>
            <a:ext cx="1646074" cy="2102089"/>
            <a:chOff x="1556077" y="4436824"/>
            <a:chExt cx="1646074" cy="210208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5967914"/>
                </p:ext>
              </p:extLst>
            </p:nvPr>
          </p:nvGraphicFramePr>
          <p:xfrm>
            <a:off x="1728163" y="4829017"/>
            <a:ext cx="1096952" cy="1062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4" name="Equation" r:id="rId10" imgW="406080" imgH="393480" progId="Equation.DSMT4">
                    <p:embed/>
                  </p:oleObj>
                </mc:Choice>
                <mc:Fallback>
                  <p:oleObj name="Equation" r:id="rId10" imgW="40608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28163" y="4829017"/>
                          <a:ext cx="1096952" cy="10626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1556077" y="6077248"/>
              <a:ext cx="1646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80000"/>
              </a:pPr>
              <a:r>
                <a:rPr lang="zh-CN" altLang="en-US" sz="2400" dirty="0" smtClean="0"/>
                <a:t>直通状态</a:t>
              </a:r>
              <a:endParaRPr lang="en-US" altLang="zh-CN" sz="2400" dirty="0"/>
            </a:p>
          </p:txBody>
        </p:sp>
        <p:sp>
          <p:nvSpPr>
            <p:cNvPr id="14" name="下箭头 13"/>
            <p:cNvSpPr/>
            <p:nvPr/>
          </p:nvSpPr>
          <p:spPr>
            <a:xfrm>
              <a:off x="2125980" y="4436824"/>
              <a:ext cx="253134" cy="3027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8650" y="2304097"/>
            <a:ext cx="1985962" cy="2238375"/>
            <a:chOff x="4438650" y="2304097"/>
            <a:chExt cx="1985962" cy="2238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0" y="2304097"/>
              <a:ext cx="409575" cy="2238375"/>
            </a:xfrm>
            <a:prstGeom prst="rect">
              <a:avLst/>
            </a:prstGeom>
          </p:spPr>
        </p:pic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9600389"/>
                </p:ext>
              </p:extLst>
            </p:nvPr>
          </p:nvGraphicFramePr>
          <p:xfrm>
            <a:off x="4848225" y="2750502"/>
            <a:ext cx="1576387" cy="925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5" name="Equation" r:id="rId13" imgW="583920" imgH="342720" progId="Equation.DSMT4">
                    <p:embed/>
                  </p:oleObj>
                </mc:Choice>
                <mc:Fallback>
                  <p:oleObj name="Equation" r:id="rId13" imgW="583920" imgH="342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848225" y="2750502"/>
                          <a:ext cx="1576387" cy="925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1"/>
          <p:cNvGrpSpPr/>
          <p:nvPr/>
        </p:nvGrpSpPr>
        <p:grpSpPr>
          <a:xfrm>
            <a:off x="5183069" y="3884771"/>
            <a:ext cx="4057608" cy="2589461"/>
            <a:chOff x="5183069" y="3884771"/>
            <a:chExt cx="4057608" cy="2589461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5352637"/>
                </p:ext>
              </p:extLst>
            </p:nvPr>
          </p:nvGraphicFramePr>
          <p:xfrm>
            <a:off x="5884703" y="4829651"/>
            <a:ext cx="1782763" cy="1062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6" name="Equation" r:id="rId15" imgW="660240" imgH="393480" progId="Equation.DSMT4">
                    <p:embed/>
                  </p:oleObj>
                </mc:Choice>
                <mc:Fallback>
                  <p:oleObj name="Equation" r:id="rId15" imgW="66024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884703" y="4829651"/>
                          <a:ext cx="1782763" cy="1062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5725952" y="3910320"/>
              <a:ext cx="3514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80000"/>
              </a:pPr>
              <a:r>
                <a:rPr lang="zh-CN" altLang="en-US" sz="2400" dirty="0" smtClean="0"/>
                <a:t>并联          终端开路</a:t>
              </a:r>
              <a:endParaRPr lang="en-US" altLang="zh-CN" sz="2400" dirty="0" smtClean="0"/>
            </a:p>
            <a:p>
              <a:pPr>
                <a:buSzPct val="80000"/>
              </a:pPr>
              <a:r>
                <a:rPr lang="zh-CN" altLang="en-US" sz="2400" dirty="0" smtClean="0"/>
                <a:t>的微带线后</a:t>
              </a:r>
              <a:endParaRPr lang="en-US" altLang="zh-CN" sz="2400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0017449"/>
                </p:ext>
              </p:extLst>
            </p:nvPr>
          </p:nvGraphicFramePr>
          <p:xfrm>
            <a:off x="6415563" y="3884771"/>
            <a:ext cx="650875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27" name="Equation" r:id="rId17" imgW="241200" imgH="190440" progId="Equation.DSMT4">
                    <p:embed/>
                  </p:oleObj>
                </mc:Choice>
                <mc:Fallback>
                  <p:oleObj name="Equation" r:id="rId17" imgW="2412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415563" y="3884771"/>
                          <a:ext cx="650875" cy="512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文本框 20"/>
            <p:cNvSpPr txBox="1"/>
            <p:nvPr/>
          </p:nvSpPr>
          <p:spPr>
            <a:xfrm>
              <a:off x="5183069" y="6012567"/>
              <a:ext cx="3698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80000"/>
              </a:pPr>
              <a:r>
                <a:rPr lang="en-US" altLang="zh-CN" sz="2400" dirty="0" smtClean="0"/>
                <a:t>3GHz</a:t>
              </a:r>
              <a:r>
                <a:rPr lang="zh-CN" altLang="en-US" sz="2400" dirty="0" smtClean="0"/>
                <a:t>频点处存在最强阻带</a:t>
              </a:r>
              <a:endParaRPr lang="en-US" altLang="zh-CN" sz="2400" dirty="0"/>
            </a:p>
          </p:txBody>
        </p:sp>
      </p:grp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61294"/>
              </p:ext>
            </p:extLst>
          </p:nvPr>
        </p:nvGraphicFramePr>
        <p:xfrm>
          <a:off x="2754789" y="2457767"/>
          <a:ext cx="143986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8" name="Equation" r:id="rId19" imgW="533160" imgH="190440" progId="Equation.DSMT4">
                  <p:embed/>
                </p:oleObj>
              </mc:Choice>
              <mc:Fallback>
                <p:oleObj name="Equation" r:id="rId19" imgW="533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54789" y="2457767"/>
                        <a:ext cx="1439862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0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9700</TotalTime>
  <Words>750</Words>
  <Application>Microsoft Office PowerPoint</Application>
  <PresentationFormat>全屏显示(4:3)</PresentationFormat>
  <Paragraphs>184</Paragraphs>
  <Slides>52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方正姚体</vt:lpstr>
      <vt:lpstr>黑体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综合课程设计        第三讲  AWR Microwave Office的使用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seu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综合课程设计                         —微波系统与电路</dc:title>
  <dc:creator>zhiqiang yu</dc:creator>
  <cp:lastModifiedBy>于志强</cp:lastModifiedBy>
  <cp:revision>194</cp:revision>
  <dcterms:created xsi:type="dcterms:W3CDTF">2014-09-28T13:27:02Z</dcterms:created>
  <dcterms:modified xsi:type="dcterms:W3CDTF">2020-03-10T12:41:19Z</dcterms:modified>
</cp:coreProperties>
</file>